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30" r:id="rId3"/>
    <p:sldId id="14998767" r:id="rId4"/>
    <p:sldId id="835" r:id="rId5"/>
    <p:sldId id="14998816" r:id="rId6"/>
    <p:sldId id="14998817" r:id="rId7"/>
    <p:sldId id="14998821" r:id="rId8"/>
    <p:sldId id="14998822" r:id="rId9"/>
    <p:sldId id="14998819" r:id="rId10"/>
    <p:sldId id="14998823" r:id="rId11"/>
    <p:sldId id="14998820" r:id="rId12"/>
    <p:sldId id="14998826" r:id="rId13"/>
    <p:sldId id="14998824" r:id="rId14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4F2339E-5FFE-4BF9-B196-1AB820427871}">
          <p14:sldIdLst>
            <p14:sldId id="730"/>
            <p14:sldId id="14998767"/>
            <p14:sldId id="835"/>
            <p14:sldId id="14998816"/>
            <p14:sldId id="14998817"/>
            <p14:sldId id="14998821"/>
            <p14:sldId id="14998822"/>
            <p14:sldId id="14998819"/>
            <p14:sldId id="14998823"/>
            <p14:sldId id="14998820"/>
            <p14:sldId id="14998826"/>
            <p14:sldId id="14998824"/>
          </p14:sldIdLst>
        </p14:section>
      </p14:sectionLst>
    </p:ex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689" userDrawn="1">
          <p15:clr>
            <a:srgbClr val="A4A3A4"/>
          </p15:clr>
        </p15:guide>
        <p15:guide id="5" orient="horz" pos="3864" userDrawn="1">
          <p15:clr>
            <a:srgbClr val="A4A3A4"/>
          </p15:clr>
        </p15:guide>
        <p15:guide id="6" orient="horz" pos="21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4D18"/>
    <a:srgbClr val="00B050"/>
    <a:srgbClr val="1A7C3F"/>
    <a:srgbClr val="027925"/>
    <a:srgbClr val="8CCAA7"/>
    <a:srgbClr val="9DD2C3"/>
    <a:srgbClr val="04320F"/>
    <a:srgbClr val="40844B"/>
    <a:srgbClr val="009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97" autoAdjust="0"/>
    <p:restoredTop sz="93179" autoAdjust="0"/>
  </p:normalViewPr>
  <p:slideViewPr>
    <p:cSldViewPr snapToGrid="0" showGuides="1">
      <p:cViewPr varScale="1">
        <p:scale>
          <a:sx n="66" d="100"/>
          <a:sy n="66" d="100"/>
        </p:scale>
        <p:origin x="556" y="40"/>
      </p:cViewPr>
      <p:guideLst>
        <p:guide pos="438"/>
        <p:guide pos="3840"/>
        <p:guide orient="horz" pos="689"/>
        <p:guide orient="horz" pos="3864"/>
        <p:guide orient="horz" pos="2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64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bg>
      <p:bgPr>
        <a:solidFill>
          <a:srgbClr val="000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939646" y="-143065"/>
            <a:ext cx="5252354" cy="7001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5252354" cy="700106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1069840" y="490214"/>
            <a:ext cx="5026160" cy="542925"/>
          </a:xfrm>
          <a:prstGeom prst="rect">
            <a:avLst/>
          </a:prstGeom>
        </p:spPr>
        <p:txBody>
          <a:bodyPr/>
          <a:lstStyle>
            <a:lvl1pPr>
              <a:defRPr sz="3200">
                <a:gradFill>
                  <a:gsLst>
                    <a:gs pos="0">
                      <a:prstClr val="white"/>
                    </a:gs>
                    <a:gs pos="99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</a:gra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14995" y="386080"/>
            <a:ext cx="632278" cy="654979"/>
            <a:chOff x="560003" y="386080"/>
            <a:chExt cx="632278" cy="654979"/>
          </a:xfrm>
        </p:grpSpPr>
        <p:sp>
          <p:nvSpPr>
            <p:cNvPr id="11" name="任意多边形: 形状 10"/>
            <p:cNvSpPr/>
            <p:nvPr userDrawn="1"/>
          </p:nvSpPr>
          <p:spPr>
            <a:xfrm rot="1889490">
              <a:off x="824690" y="386080"/>
              <a:ext cx="367591" cy="572911"/>
            </a:xfrm>
            <a:custGeom>
              <a:avLst/>
              <a:gdLst>
                <a:gd name="connsiteX0" fmla="*/ 367748 w 735496"/>
                <a:gd name="connsiteY0" fmla="*/ 0 h 1146313"/>
                <a:gd name="connsiteX1" fmla="*/ 728025 w 735496"/>
                <a:gd name="connsiteY1" fmla="*/ 293634 h 1146313"/>
                <a:gd name="connsiteX2" fmla="*/ 733492 w 735496"/>
                <a:gd name="connsiteY2" fmla="*/ 347870 h 1146313"/>
                <a:gd name="connsiteX3" fmla="*/ 735496 w 735496"/>
                <a:gd name="connsiteY3" fmla="*/ 347870 h 1146313"/>
                <a:gd name="connsiteX4" fmla="*/ 735496 w 735496"/>
                <a:gd name="connsiteY4" fmla="*/ 367748 h 1146313"/>
                <a:gd name="connsiteX5" fmla="*/ 735496 w 735496"/>
                <a:gd name="connsiteY5" fmla="*/ 1146313 h 1146313"/>
                <a:gd name="connsiteX6" fmla="*/ 0 w 735496"/>
                <a:gd name="connsiteY6" fmla="*/ 1146313 h 1146313"/>
                <a:gd name="connsiteX7" fmla="*/ 0 w 735496"/>
                <a:gd name="connsiteY7" fmla="*/ 367748 h 1146313"/>
                <a:gd name="connsiteX8" fmla="*/ 0 w 735496"/>
                <a:gd name="connsiteY8" fmla="*/ 347870 h 1146313"/>
                <a:gd name="connsiteX9" fmla="*/ 2004 w 735496"/>
                <a:gd name="connsiteY9" fmla="*/ 347870 h 1146313"/>
                <a:gd name="connsiteX10" fmla="*/ 7471 w 735496"/>
                <a:gd name="connsiteY10" fmla="*/ 293634 h 1146313"/>
                <a:gd name="connsiteX11" fmla="*/ 367748 w 735496"/>
                <a:gd name="connsiteY11" fmla="*/ 0 h 114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496" h="1146313">
                  <a:moveTo>
                    <a:pt x="367748" y="0"/>
                  </a:moveTo>
                  <a:cubicBezTo>
                    <a:pt x="545462" y="0"/>
                    <a:pt x="693734" y="126057"/>
                    <a:pt x="728025" y="293634"/>
                  </a:cubicBezTo>
                  <a:lnTo>
                    <a:pt x="733492" y="347870"/>
                  </a:lnTo>
                  <a:lnTo>
                    <a:pt x="735496" y="347870"/>
                  </a:lnTo>
                  <a:lnTo>
                    <a:pt x="735496" y="367748"/>
                  </a:lnTo>
                  <a:lnTo>
                    <a:pt x="735496" y="1146313"/>
                  </a:lnTo>
                  <a:lnTo>
                    <a:pt x="0" y="1146313"/>
                  </a:lnTo>
                  <a:lnTo>
                    <a:pt x="0" y="367748"/>
                  </a:lnTo>
                  <a:lnTo>
                    <a:pt x="0" y="347870"/>
                  </a:lnTo>
                  <a:lnTo>
                    <a:pt x="2004" y="347870"/>
                  </a:lnTo>
                  <a:lnTo>
                    <a:pt x="7471" y="293634"/>
                  </a:lnTo>
                  <a:cubicBezTo>
                    <a:pt x="41763" y="126057"/>
                    <a:pt x="190034" y="0"/>
                    <a:pt x="3677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 userDrawn="1"/>
          </p:nvSpPr>
          <p:spPr>
            <a:xfrm rot="1889490" flipH="1" flipV="1">
              <a:off x="560003" y="468148"/>
              <a:ext cx="367591" cy="572911"/>
            </a:xfrm>
            <a:custGeom>
              <a:avLst/>
              <a:gdLst>
                <a:gd name="connsiteX0" fmla="*/ 367748 w 735496"/>
                <a:gd name="connsiteY0" fmla="*/ 0 h 1146313"/>
                <a:gd name="connsiteX1" fmla="*/ 728025 w 735496"/>
                <a:gd name="connsiteY1" fmla="*/ 293634 h 1146313"/>
                <a:gd name="connsiteX2" fmla="*/ 733492 w 735496"/>
                <a:gd name="connsiteY2" fmla="*/ 347870 h 1146313"/>
                <a:gd name="connsiteX3" fmla="*/ 735496 w 735496"/>
                <a:gd name="connsiteY3" fmla="*/ 347870 h 1146313"/>
                <a:gd name="connsiteX4" fmla="*/ 735496 w 735496"/>
                <a:gd name="connsiteY4" fmla="*/ 367748 h 1146313"/>
                <a:gd name="connsiteX5" fmla="*/ 735496 w 735496"/>
                <a:gd name="connsiteY5" fmla="*/ 1146313 h 1146313"/>
                <a:gd name="connsiteX6" fmla="*/ 0 w 735496"/>
                <a:gd name="connsiteY6" fmla="*/ 1146313 h 1146313"/>
                <a:gd name="connsiteX7" fmla="*/ 0 w 735496"/>
                <a:gd name="connsiteY7" fmla="*/ 367748 h 1146313"/>
                <a:gd name="connsiteX8" fmla="*/ 0 w 735496"/>
                <a:gd name="connsiteY8" fmla="*/ 347870 h 1146313"/>
                <a:gd name="connsiteX9" fmla="*/ 2004 w 735496"/>
                <a:gd name="connsiteY9" fmla="*/ 347870 h 1146313"/>
                <a:gd name="connsiteX10" fmla="*/ 7471 w 735496"/>
                <a:gd name="connsiteY10" fmla="*/ 293634 h 1146313"/>
                <a:gd name="connsiteX11" fmla="*/ 367748 w 735496"/>
                <a:gd name="connsiteY11" fmla="*/ 0 h 114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496" h="1146313">
                  <a:moveTo>
                    <a:pt x="367748" y="0"/>
                  </a:moveTo>
                  <a:cubicBezTo>
                    <a:pt x="545462" y="0"/>
                    <a:pt x="693734" y="126057"/>
                    <a:pt x="728025" y="293634"/>
                  </a:cubicBezTo>
                  <a:lnTo>
                    <a:pt x="733492" y="347870"/>
                  </a:lnTo>
                  <a:lnTo>
                    <a:pt x="735496" y="347870"/>
                  </a:lnTo>
                  <a:lnTo>
                    <a:pt x="735496" y="367748"/>
                  </a:lnTo>
                  <a:lnTo>
                    <a:pt x="735496" y="1146313"/>
                  </a:lnTo>
                  <a:lnTo>
                    <a:pt x="0" y="1146313"/>
                  </a:lnTo>
                  <a:lnTo>
                    <a:pt x="0" y="367748"/>
                  </a:lnTo>
                  <a:lnTo>
                    <a:pt x="0" y="347870"/>
                  </a:lnTo>
                  <a:lnTo>
                    <a:pt x="2004" y="347870"/>
                  </a:lnTo>
                  <a:lnTo>
                    <a:pt x="7471" y="293634"/>
                  </a:lnTo>
                  <a:cubicBezTo>
                    <a:pt x="41763" y="126057"/>
                    <a:pt x="190034" y="0"/>
                    <a:pt x="36774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3.xml"/><Relationship Id="rId2" Type="http://schemas.openxmlformats.org/officeDocument/2006/relationships/hyperlink" Target="mailto:dilichinaxiangmuzu@163.com&#12305;" TargetMode="External"/><Relationship Id="rId1" Type="http://schemas.openxmlformats.org/officeDocument/2006/relationships/hyperlink" Target="http://www.cphcf.org.cn/zgcb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7"/>
          <p:cNvSpPr>
            <a:spLocks noChangeArrowheads="1"/>
          </p:cNvSpPr>
          <p:nvPr/>
        </p:nvSpPr>
        <p:spPr bwMode="auto">
          <a:xfrm>
            <a:off x="1539875" y="4005580"/>
            <a:ext cx="4756150" cy="1071880"/>
          </a:xfrm>
          <a:prstGeom prst="round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3600" b="1" i="1" u="sng" dirty="0">
                <a:solidFill>
                  <a:srgbClr val="027925"/>
                </a:solidFill>
                <a:latin typeface="锐字工房洪荒之力中黑简1.0" panose="02010604000000000000" pitchFamily="2" charset="-122"/>
                <a:ea typeface="锐字工房洪荒之力中黑简1.0" panose="02010604000000000000" pitchFamily="2" charset="-122"/>
                <a:sym typeface="微软雅黑" panose="020B0503020204020204" charset="-122"/>
              </a:rPr>
              <a:t>DILI CHINA申请文件填写模板</a:t>
            </a:r>
            <a:endParaRPr sz="3600" b="1" i="1" u="sng" dirty="0">
              <a:solidFill>
                <a:srgbClr val="027925"/>
              </a:solidFill>
              <a:latin typeface="锐字工房洪荒之力中黑简1.0" panose="02010604000000000000" pitchFamily="2" charset="-122"/>
              <a:ea typeface="锐字工房洪荒之力中黑简1.0" panose="02010604000000000000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7896" y="989331"/>
            <a:ext cx="817943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三、</a:t>
            </a:r>
            <a:r>
              <a:rPr lang="en-US" altLang="zh-CN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DILI</a:t>
            </a:r>
            <a:r>
              <a:rPr lang="zh-CN" altLang="zh-CN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治疗临床决策与管理要求（满分</a:t>
            </a:r>
            <a:r>
              <a:rPr lang="en-US" altLang="zh-CN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zh-CN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分）</a:t>
            </a:r>
            <a:endParaRPr lang="zh-CN" altLang="zh-CN" sz="20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3317" y="1750933"/>
            <a:ext cx="5535235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1. 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临床医生决策评估（单选；满分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评分标准：评估临床医生治疗决策</a:t>
            </a:r>
            <a:r>
              <a:rPr lang="zh-CN" altLang="en-US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执行情况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1-5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分），得相应分数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评估或识别潜在风险因素或高危人群、避免处方肝毒性药物、治疗中定期监测、识别疑似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等情况</a:t>
            </a:r>
            <a:endParaRPr lang="en-US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4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  DILI</a:t>
            </a:r>
            <a:r>
              <a:rPr lang="zh-CN" altLang="zh-CN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诊断的指标</a:t>
            </a:r>
            <a:r>
              <a:rPr lang="zh-CN" altLang="en-US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rPr>
              <a:t>（单选；满分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zh-CN" altLang="en-US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rPr>
              <a:t>分）</a:t>
            </a:r>
            <a:endParaRPr lang="en-US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评分标准：若属于以下标准，得相应得分数</a:t>
            </a:r>
            <a:endParaRPr lang="zh-CN" altLang="en-US" sz="1400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algn="just"/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诊断</a:t>
            </a:r>
            <a:r>
              <a:rPr lang="en-US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DILI</a:t>
            </a:r>
            <a:r>
              <a:rPr lang="zh-CN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患者数量每月不低于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40</a:t>
            </a:r>
            <a:r>
              <a:rPr lang="zh-CN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例（</a:t>
            </a:r>
            <a:r>
              <a:rPr lang="en-US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分）</a:t>
            </a:r>
            <a:endParaRPr lang="en-US" altLang="zh-CN" sz="1400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诊断</a:t>
            </a:r>
            <a:r>
              <a:rPr lang="en-US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DILI</a:t>
            </a:r>
            <a:r>
              <a:rPr lang="zh-CN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患者数量每月不低于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25</a:t>
            </a:r>
            <a:r>
              <a:rPr lang="zh-CN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例（</a:t>
            </a:r>
            <a:r>
              <a:rPr lang="en-US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分）</a:t>
            </a:r>
            <a:endParaRPr lang="en-US" altLang="zh-CN" sz="1400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诊断</a:t>
            </a:r>
            <a:r>
              <a:rPr lang="en-US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DILI</a:t>
            </a:r>
            <a:r>
              <a:rPr lang="zh-CN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患者数量每月不低于</a:t>
            </a:r>
            <a:r>
              <a:rPr lang="en-US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15</a:t>
            </a:r>
            <a:r>
              <a:rPr lang="zh-CN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例（</a:t>
            </a:r>
            <a:r>
              <a:rPr lang="en-US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zh-CN" sz="1400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分）</a:t>
            </a:r>
            <a:endParaRPr lang="en-US" altLang="zh-CN" sz="1400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algn="just"/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</a:t>
            </a:r>
            <a:endParaRPr lang="zh-CN" altLang="zh-CN" sz="1400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indent="0" algn="just">
              <a:buFont typeface="+mj-lt"/>
              <a:buNone/>
            </a:pPr>
            <a:endParaRPr lang="en-US" altLang="zh-CN" sz="14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93120" y="22924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</a:rPr>
              <a:t>得分标准</a:t>
            </a:r>
            <a:endParaRPr lang="zh-CN" altLang="en-US" sz="2800" b="1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82456" y="1750933"/>
            <a:ext cx="5117216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3. 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治疗决策团队建设评估（单选；满分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评分标准：评估临床决策团队是否有临床药师加入以降低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风险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决策团队有临床药师加入（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</a:t>
            </a:r>
            <a:endParaRPr lang="en-US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决策团队无临床药师加入（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4. LiverTox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HepaTox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网络平台可及性（单选；满分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评分标准：评估临床决策团队人员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LiverTox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HepaTox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网络平台的可及性，得相应分数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可及性好（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</a:t>
            </a:r>
            <a:endParaRPr lang="en-US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可及性差或不可及（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indent="0" algn="just">
              <a:buFont typeface="+mj-lt"/>
              <a:buNone/>
            </a:pPr>
            <a:endParaRPr lang="en-US" altLang="zh-CN" sz="14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929265" y="229245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</a:rPr>
              <a:t>提交病例审核</a:t>
            </a:r>
            <a:endParaRPr lang="zh-CN" altLang="en-US" sz="2800" b="1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556" y="95082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四、</a:t>
            </a:r>
            <a:r>
              <a:rPr lang="en-US" altLang="zh-CN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治疗规范要求（满分</a:t>
            </a:r>
            <a:r>
              <a:rPr lang="en-US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10</a:t>
            </a:r>
            <a:r>
              <a:rPr lang="zh-CN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20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1805" y="1460929"/>
            <a:ext cx="562609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1. 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预防性药物合理性评估：（单选；满分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评分标准：既往诊疗病例抽查，评估预防用药合理性，得相应得分数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用药合理（患者情况复合用药标准）（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</a:t>
            </a:r>
            <a:endParaRPr lang="en-US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用药不合理（患者情况不符合用药标准）（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34984" y="1460928"/>
            <a:ext cx="562609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2. 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药物治疗合理性评估：（单选；满分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评分标准：既往诊疗病例抽查，评估治疗用药合理性，得相应得分数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用药合理（患者情况复合用药标准）（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</a:t>
            </a:r>
            <a:endParaRPr lang="en-US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用药不合理（患者情况不符合用药标准）（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043" y="2447340"/>
            <a:ext cx="8770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请提供可体现“</a:t>
            </a:r>
            <a:r>
              <a:rPr lang="en-US" altLang="zh-CN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治疗规范要求</a:t>
            </a:r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”部分评分内容的病例照片，可进行脱敏处理，请体现处评分点。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8164" y="2415035"/>
            <a:ext cx="11678793" cy="3697529"/>
          </a:xfrm>
          <a:prstGeom prst="rect">
            <a:avLst/>
          </a:prstGeom>
          <a:noFill/>
          <a:ln>
            <a:solidFill>
              <a:srgbClr val="074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308657" y="1007889"/>
            <a:ext cx="1618300" cy="609156"/>
          </a:xfrm>
          <a:prstGeom prst="rect">
            <a:avLst/>
          </a:prstGeom>
          <a:noFill/>
          <a:ln>
            <a:solidFill>
              <a:srgbClr val="074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662719" y="617547"/>
            <a:ext cx="27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en-US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评分：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zh-CN" altLang="en-US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本页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满分</a:t>
            </a:r>
            <a:r>
              <a:rPr lang="en-US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10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73186" y="1068995"/>
            <a:ext cx="5028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五、</a:t>
            </a:r>
            <a:r>
              <a:rPr lang="en-US" altLang="zh-CN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DILI</a:t>
            </a:r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诊疗学</a:t>
            </a:r>
            <a:r>
              <a:rPr lang="zh-CN" altLang="zh-CN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科发展（多选；满分</a:t>
            </a:r>
            <a:r>
              <a:rPr lang="en-US" altLang="zh-CN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15</a:t>
            </a:r>
            <a:r>
              <a:rPr lang="zh-CN" altLang="zh-CN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分）</a:t>
            </a:r>
            <a:endParaRPr lang="zh-CN" altLang="zh-CN" sz="20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3654" y="1469105"/>
            <a:ext cx="7411824" cy="700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评分标准：所在医院若符合以下标准，累计相应得分数，需提交撰写课件</a:t>
            </a:r>
            <a:r>
              <a:rPr lang="en-US" altLang="zh-CN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ppt</a:t>
            </a:r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altLang="zh-CN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pdf</a:t>
            </a:r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格式。</a:t>
            </a:r>
            <a:endParaRPr lang="zh-CN" altLang="en-US" sz="14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药肝诊疗国际科研解读 课件撰写 （</a:t>
            </a:r>
            <a:r>
              <a:rPr lang="en-US" altLang="zh-CN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分）</a:t>
            </a:r>
            <a:endParaRPr lang="en-US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93120" y="246390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</a:rPr>
              <a:t>得分标准</a:t>
            </a:r>
            <a:endParaRPr lang="zh-CN" altLang="en-US" sz="2800" b="1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3654" y="3010572"/>
            <a:ext cx="4736131" cy="377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   </a:t>
            </a:r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药肝诊疗国内外指南解读 课件撰写（</a:t>
            </a:r>
            <a:r>
              <a:rPr lang="en-US" altLang="zh-CN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分）</a:t>
            </a:r>
            <a:endParaRPr lang="en-US" altLang="zh-CN" sz="14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653" y="4499614"/>
            <a:ext cx="4736131" cy="377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3.   </a:t>
            </a:r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其他药肝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DILI</a:t>
            </a:r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诊疗 课件撰写（</a:t>
            </a:r>
            <a:r>
              <a:rPr lang="en-US" altLang="zh-CN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分）</a:t>
            </a:r>
            <a:endParaRPr lang="en-US" altLang="zh-CN" sz="14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3186" y="2146433"/>
            <a:ext cx="8097559" cy="935965"/>
          </a:xfrm>
          <a:prstGeom prst="rect">
            <a:avLst/>
          </a:prstGeom>
          <a:noFill/>
          <a:ln>
            <a:solidFill>
              <a:srgbClr val="074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19168" y="2381085"/>
            <a:ext cx="4736131" cy="377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课件名称：</a:t>
            </a:r>
            <a:endParaRPr lang="en-US" altLang="zh-CN" sz="1400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3186" y="3568374"/>
            <a:ext cx="8097559" cy="935965"/>
          </a:xfrm>
          <a:prstGeom prst="rect">
            <a:avLst/>
          </a:prstGeom>
          <a:noFill/>
          <a:ln>
            <a:solidFill>
              <a:srgbClr val="074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19168" y="3803026"/>
            <a:ext cx="4736131" cy="377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课件名称：</a:t>
            </a:r>
            <a:endParaRPr lang="en-US" altLang="zh-CN" sz="1400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3186" y="4990315"/>
            <a:ext cx="8097559" cy="935965"/>
          </a:xfrm>
          <a:prstGeom prst="rect">
            <a:avLst/>
          </a:prstGeom>
          <a:noFill/>
          <a:ln>
            <a:solidFill>
              <a:srgbClr val="074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019168" y="5224967"/>
            <a:ext cx="4736131" cy="377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课件名称：</a:t>
            </a:r>
            <a:endParaRPr lang="en-US" altLang="zh-CN" sz="1400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48959" y="1290136"/>
            <a:ext cx="2065456" cy="841469"/>
          </a:xfrm>
          <a:prstGeom prst="rect">
            <a:avLst/>
          </a:prstGeom>
          <a:noFill/>
          <a:ln>
            <a:solidFill>
              <a:srgbClr val="074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550177" y="899795"/>
            <a:ext cx="27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en-US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评分：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zh-CN" altLang="en-US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本页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满分</a:t>
            </a:r>
            <a:r>
              <a:rPr lang="en-US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15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: 圆角 44"/>
          <p:cNvSpPr/>
          <p:nvPr/>
        </p:nvSpPr>
        <p:spPr>
          <a:xfrm>
            <a:off x="9094412" y="5825482"/>
            <a:ext cx="2985374" cy="789523"/>
          </a:xfrm>
          <a:prstGeom prst="roundRect">
            <a:avLst>
              <a:gd name="adj" fmla="val 497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: 圆角 26"/>
          <p:cNvSpPr/>
          <p:nvPr/>
        </p:nvSpPr>
        <p:spPr>
          <a:xfrm>
            <a:off x="5832465" y="3495196"/>
            <a:ext cx="2769862" cy="663170"/>
          </a:xfrm>
          <a:prstGeom prst="roundRect">
            <a:avLst>
              <a:gd name="adj" fmla="val 111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: 圆角 22"/>
          <p:cNvSpPr/>
          <p:nvPr/>
        </p:nvSpPr>
        <p:spPr>
          <a:xfrm>
            <a:off x="5832465" y="4685054"/>
            <a:ext cx="2769862" cy="1155802"/>
          </a:xfrm>
          <a:prstGeom prst="roundRect">
            <a:avLst>
              <a:gd name="adj" fmla="val 668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文本框 1"/>
          <p:cNvSpPr txBox="1"/>
          <p:nvPr/>
        </p:nvSpPr>
        <p:spPr>
          <a:xfrm>
            <a:off x="3781468" y="-27808"/>
            <a:ext cx="4629063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项目参与体验流程</a:t>
            </a:r>
            <a:endParaRPr lang="zh-CN" altLang="en-US" sz="2800" b="1" dirty="0">
              <a:solidFill>
                <a:srgbClr val="074D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148922" y="1747330"/>
            <a:ext cx="2192408" cy="380877"/>
          </a:xfrm>
          <a:prstGeom prst="roundRect">
            <a:avLst>
              <a:gd name="adj" fmla="val 89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报名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阶段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378281" y="1747330"/>
            <a:ext cx="2108119" cy="380877"/>
          </a:xfrm>
          <a:prstGeom prst="roundRect">
            <a:avLst>
              <a:gd name="adj" fmla="val 89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初审阶段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5523351" y="1747330"/>
            <a:ext cx="3196019" cy="380877"/>
          </a:xfrm>
          <a:prstGeom prst="roundRect">
            <a:avLst>
              <a:gd name="adj" fmla="val 89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积分排名阶段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9094607" y="1747330"/>
            <a:ext cx="2985373" cy="380877"/>
          </a:xfrm>
          <a:prstGeom prst="roundRect">
            <a:avLst>
              <a:gd name="adj" fmla="val 89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后续合作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148922" y="1315860"/>
            <a:ext cx="7583098" cy="380877"/>
          </a:xfrm>
          <a:prstGeom prst="roundRect">
            <a:avLst>
              <a:gd name="adj" fmla="val 89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评审阶段（</a:t>
            </a: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2023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年）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9094606" y="1315860"/>
            <a:ext cx="2985374" cy="380877"/>
          </a:xfrm>
          <a:prstGeom prst="roundRect">
            <a:avLst>
              <a:gd name="adj" fmla="val 89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公示完成后续合作（</a:t>
            </a: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2024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年）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262429" y="2232228"/>
            <a:ext cx="432343" cy="1989735"/>
          </a:xfrm>
          <a:prstGeom prst="roundRect">
            <a:avLst>
              <a:gd name="adj" fmla="val 1324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6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基金会</a:t>
            </a:r>
            <a:endParaRPr lang="zh-CN" altLang="en-US" sz="1600" b="1" dirty="0">
              <a:solidFill>
                <a:srgbClr val="074D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262428" y="4498518"/>
            <a:ext cx="432343" cy="1572580"/>
          </a:xfrm>
          <a:prstGeom prst="roundRect">
            <a:avLst>
              <a:gd name="adj" fmla="val 1324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16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参</a:t>
            </a:r>
            <a:endParaRPr lang="en-US" altLang="zh-CN" sz="1600" b="1" dirty="0">
              <a:solidFill>
                <a:srgbClr val="074D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6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endParaRPr lang="en-GB" altLang="zh-CN" sz="1600" b="1" dirty="0">
              <a:solidFill>
                <a:srgbClr val="074D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6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医</a:t>
            </a:r>
            <a:endParaRPr lang="en-US" altLang="zh-CN" sz="1600" b="1" dirty="0">
              <a:solidFill>
                <a:srgbClr val="074D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6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院</a:t>
            </a:r>
            <a:endParaRPr lang="en-US" altLang="zh-CN" sz="1600" b="1" dirty="0">
              <a:solidFill>
                <a:srgbClr val="074D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313077" y="2543833"/>
            <a:ext cx="2011680" cy="96226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文本框 11"/>
          <p:cNvSpPr txBox="1"/>
          <p:nvPr/>
        </p:nvSpPr>
        <p:spPr>
          <a:xfrm>
            <a:off x="1378001" y="2654989"/>
            <a:ext cx="1828801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100" b="1" dirty="0">
                <a:solidFill>
                  <a:schemeClr val="bg1"/>
                </a:solidFill>
                <a:latin typeface="+mn-ea"/>
              </a:rPr>
              <a:t>1.</a:t>
            </a:r>
            <a:r>
              <a:rPr lang="zh-CN" altLang="en-US" sz="1100" b="1" dirty="0">
                <a:solidFill>
                  <a:schemeClr val="bg1"/>
                </a:solidFill>
                <a:latin typeface="+mn-ea"/>
              </a:rPr>
              <a:t>初保官网进行公示</a:t>
            </a:r>
            <a:endParaRPr lang="en-US" altLang="zh-CN" sz="11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100" b="1" dirty="0">
                <a:solidFill>
                  <a:schemeClr val="bg1"/>
                </a:solidFill>
                <a:latin typeface="+mn-ea"/>
              </a:rPr>
              <a:t>《</a:t>
            </a:r>
            <a:r>
              <a:rPr sz="1100" b="1" dirty="0">
                <a:solidFill>
                  <a:schemeClr val="bg1"/>
                </a:solidFill>
                <a:latin typeface="+mn-ea"/>
              </a:rPr>
              <a:t>诊疗能力提升计划”</a:t>
            </a:r>
            <a:br>
              <a:rPr sz="1100" b="1" dirty="0">
                <a:solidFill>
                  <a:schemeClr val="bg1"/>
                </a:solidFill>
                <a:latin typeface="+mn-ea"/>
              </a:rPr>
            </a:br>
            <a:r>
              <a:rPr sz="1100" b="1" dirty="0">
                <a:solidFill>
                  <a:schemeClr val="bg1"/>
                </a:solidFill>
                <a:latin typeface="+mn-ea"/>
              </a:rPr>
              <a:t>医院申请模板</a:t>
            </a:r>
            <a:r>
              <a:rPr lang="en-US" altLang="zh-CN" sz="1100" b="1" dirty="0">
                <a:solidFill>
                  <a:schemeClr val="bg1"/>
                </a:solidFill>
                <a:latin typeface="+mn-ea"/>
              </a:rPr>
              <a:t>》</a:t>
            </a:r>
            <a:endParaRPr lang="en-US" altLang="zh-CN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1272844" y="4752430"/>
            <a:ext cx="2011680" cy="952309"/>
          </a:xfrm>
          <a:prstGeom prst="roundRect">
            <a:avLst>
              <a:gd name="adj" fmla="val 668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文本框 15"/>
          <p:cNvSpPr txBox="1"/>
          <p:nvPr/>
        </p:nvSpPr>
        <p:spPr>
          <a:xfrm>
            <a:off x="1313077" y="4776488"/>
            <a:ext cx="193121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 b="1">
                <a:solidFill>
                  <a:schemeClr val="bg1"/>
                </a:solidFill>
                <a:latin typeface="+mn-ea"/>
              </a:defRPr>
            </a:lvl1pPr>
          </a:lstStyle>
          <a:p>
            <a:pPr algn="l"/>
            <a:r>
              <a:rPr lang="en-GB" altLang="zh-CN" dirty="0"/>
              <a:t>2.</a:t>
            </a:r>
            <a:r>
              <a:rPr lang="zh-CN" altLang="en-US" dirty="0"/>
              <a:t>医疗机构负责人进入申请网站，按照要求下载并填写审核资料，随后以邮件形式，提交审核资料</a:t>
            </a:r>
            <a:endParaRPr lang="en-GB" altLang="zh-CN" dirty="0"/>
          </a:p>
        </p:txBody>
      </p:sp>
      <p:sp>
        <p:nvSpPr>
          <p:cNvPr id="19" name="矩形: 圆角 18"/>
          <p:cNvSpPr/>
          <p:nvPr/>
        </p:nvSpPr>
        <p:spPr>
          <a:xfrm>
            <a:off x="3551319" y="2543833"/>
            <a:ext cx="1872170" cy="78856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: 圆角 16"/>
          <p:cNvSpPr/>
          <p:nvPr/>
        </p:nvSpPr>
        <p:spPr>
          <a:xfrm>
            <a:off x="3573612" y="2642316"/>
            <a:ext cx="1872170" cy="42387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altLang="zh-CN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审核资料收集整理，按照评分标准进行医疗单位硬件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软件核查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91429" y="5042072"/>
            <a:ext cx="29053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4.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参加</a:t>
            </a:r>
            <a:r>
              <a:rPr kumimoji="0" lang="en-GB" altLang="zh-CN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2023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年度区域培训会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获取“学科发展”部分积分</a:t>
            </a:r>
            <a:r>
              <a:rPr lang="en-US" altLang="zh-CN" sz="1100" b="1" dirty="0">
                <a:solidFill>
                  <a:schemeClr val="bg1"/>
                </a:solidFill>
                <a:latin typeface="+mn-ea"/>
              </a:rPr>
              <a:t>》</a:t>
            </a:r>
            <a:endParaRPr lang="en-US" altLang="zh-CN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5836039" y="2543833"/>
            <a:ext cx="2766287" cy="582414"/>
          </a:xfrm>
          <a:prstGeom prst="roundRect">
            <a:avLst>
              <a:gd name="adj" fmla="val 111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文本框 25"/>
          <p:cNvSpPr txBox="1"/>
          <p:nvPr/>
        </p:nvSpPr>
        <p:spPr>
          <a:xfrm>
            <a:off x="5992397" y="2601626"/>
            <a:ext cx="274888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zh-CN"/>
            </a:defPPr>
            <a:lvl1pPr>
              <a:defRPr sz="1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zh-CN" dirty="0"/>
              <a:t>6.</a:t>
            </a:r>
            <a:r>
              <a:rPr lang="zh-CN" altLang="en-US" dirty="0"/>
              <a:t>项目总结会公示评选名单</a:t>
            </a:r>
            <a:r>
              <a:rPr lang="en-GB" altLang="zh-CN" dirty="0"/>
              <a:t>,</a:t>
            </a:r>
            <a:r>
              <a:rPr lang="zh-CN" altLang="en-US" dirty="0"/>
              <a:t>并颁发证书</a:t>
            </a:r>
            <a:endParaRPr lang="en-US" altLang="zh-CN" dirty="0"/>
          </a:p>
        </p:txBody>
      </p:sp>
      <p:sp>
        <p:nvSpPr>
          <p:cNvPr id="31" name="矩形: 圆角 30"/>
          <p:cNvSpPr/>
          <p:nvPr/>
        </p:nvSpPr>
        <p:spPr>
          <a:xfrm>
            <a:off x="9094607" y="4477770"/>
            <a:ext cx="2985374" cy="1331620"/>
          </a:xfrm>
          <a:prstGeom prst="roundRect">
            <a:avLst>
              <a:gd name="adj" fmla="val 497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文本框 31"/>
          <p:cNvSpPr txBox="1"/>
          <p:nvPr/>
        </p:nvSpPr>
        <p:spPr>
          <a:xfrm>
            <a:off x="9029731" y="4577352"/>
            <a:ext cx="3114735" cy="1953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altLang="zh-CN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kumimoji="0" lang="en-GB" altLang="zh-CN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.</a:t>
            </a:r>
            <a:r>
              <a:rPr lang="en-GB" altLang="zh-CN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GB" altLang="zh-CN" sz="1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前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名医疗单位将可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参加</a:t>
            </a:r>
            <a:r>
              <a:rPr kumimoji="0" lang="en-GB" altLang="zh-CN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2024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年度学术活动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，担任角色专家及撰写课件，即可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获取累计学术积分</a:t>
            </a:r>
            <a:endParaRPr kumimoji="0" lang="en-GB" altLang="zh-CN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前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名医疗单位：</a:t>
            </a: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有效期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年，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年将执行末位淘汰制。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1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非前</a:t>
            </a:r>
            <a:r>
              <a:rPr lang="en-US" altLang="zh-CN" sz="11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11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名医疗单位：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将从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年初保官网申请，参与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年培训会，提升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DILI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诊疗能力。</a:t>
            </a:r>
            <a:r>
              <a:rPr lang="en-US" altLang="zh-CN" sz="1100" b="1" dirty="0">
                <a:solidFill>
                  <a:schemeClr val="bg1"/>
                </a:solidFill>
                <a:latin typeface="+mn-ea"/>
              </a:rPr>
              <a:t> -</a:t>
            </a:r>
            <a:r>
              <a:rPr lang="zh-CN" altLang="en-US" sz="1100" b="1" dirty="0">
                <a:solidFill>
                  <a:schemeClr val="bg1"/>
                </a:solidFill>
                <a:latin typeface="+mn-ea"/>
              </a:rPr>
              <a:t>详见本页“评审阶段内容”</a:t>
            </a:r>
            <a:endParaRPr lang="en-US" altLang="zh-CN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9106131" y="2543832"/>
            <a:ext cx="2996215" cy="788563"/>
          </a:xfrm>
          <a:prstGeom prst="roundRect">
            <a:avLst>
              <a:gd name="adj" fmla="val 111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文本框 36"/>
          <p:cNvSpPr txBox="1"/>
          <p:nvPr/>
        </p:nvSpPr>
        <p:spPr>
          <a:xfrm>
            <a:off x="9141134" y="2719095"/>
            <a:ext cx="2788437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zh-CN"/>
            </a:defPPr>
            <a:lvl1pPr>
              <a:defRPr sz="1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zh-CN" dirty="0"/>
              <a:t>8.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学术总积分</a:t>
            </a:r>
            <a:r>
              <a:rPr lang="zh-CN" altLang="en-US" dirty="0"/>
              <a:t>较高的医院，</a:t>
            </a:r>
            <a:endParaRPr lang="en-GB" altLang="zh-CN" dirty="0"/>
          </a:p>
          <a:p>
            <a:r>
              <a:rPr lang="en-GB" altLang="zh-CN" dirty="0"/>
              <a:t>   </a:t>
            </a:r>
            <a:r>
              <a:rPr lang="zh-CN" altLang="en-US" dirty="0"/>
              <a:t>优先安排高质量学术交流机会</a:t>
            </a:r>
            <a:endParaRPr lang="en-US" altLang="zh-CN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H="1">
            <a:off x="2278684" y="3385930"/>
            <a:ext cx="13718" cy="135205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3287962" y="5188445"/>
            <a:ext cx="902887" cy="1143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7217396" y="4158366"/>
            <a:ext cx="0" cy="52668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V="1">
            <a:off x="4169542" y="3369442"/>
            <a:ext cx="0" cy="177413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7210461" y="3138233"/>
            <a:ext cx="0" cy="34052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1148922" y="4381805"/>
            <a:ext cx="10931058" cy="0"/>
          </a:xfrm>
          <a:prstGeom prst="line">
            <a:avLst/>
          </a:prstGeom>
          <a:ln w="19050">
            <a:solidFill>
              <a:srgbClr val="9DD2C3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flipV="1">
            <a:off x="10620687" y="3368644"/>
            <a:ext cx="0" cy="140784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4856046" y="3377778"/>
            <a:ext cx="0" cy="181601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>
            <a:off x="4856046" y="5211940"/>
            <a:ext cx="935562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8602618" y="2837454"/>
            <a:ext cx="225608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>
            <a:off x="8823515" y="2837454"/>
            <a:ext cx="0" cy="279991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>
            <a:off x="8823515" y="5637364"/>
            <a:ext cx="271091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1035581" y="697415"/>
            <a:ext cx="948781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4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en-US" altLang="zh-CN" sz="14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DILI CHINA</a:t>
            </a:r>
            <a:r>
              <a:rPr lang="zh-CN" altLang="en-US" sz="14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评选前</a:t>
            </a:r>
            <a:r>
              <a:rPr lang="en-US" altLang="zh-CN" sz="14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14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名医院有效期为</a:t>
            </a:r>
            <a:r>
              <a:rPr lang="en-US" altLang="zh-CN" sz="14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年（从成功评选开始计算）。</a:t>
            </a:r>
            <a:endParaRPr lang="en-US" altLang="zh-CN" sz="1400" b="1" dirty="0">
              <a:solidFill>
                <a:srgbClr val="074D18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zh-CN" altLang="en-US" sz="1400" b="1" dirty="0">
                <a:solidFill>
                  <a:srgbClr val="074D18"/>
                </a:solidFill>
                <a:latin typeface="微软雅黑" panose="020B0503020204020204" charset="-122"/>
                <a:ea typeface="微软雅黑" panose="020B0503020204020204" charset="-122"/>
              </a:rPr>
              <a:t>成功评选的单位可参与明年的学术交流活动。</a:t>
            </a:r>
            <a:endParaRPr lang="en-GB" altLang="zh-CN" sz="1400" b="1" dirty="0">
              <a:solidFill>
                <a:srgbClr val="074D1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矩形: 圆角 88"/>
          <p:cNvSpPr/>
          <p:nvPr/>
        </p:nvSpPr>
        <p:spPr>
          <a:xfrm>
            <a:off x="6230460" y="3591903"/>
            <a:ext cx="681857" cy="2303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矩形: 圆角 89"/>
          <p:cNvSpPr/>
          <p:nvPr/>
        </p:nvSpPr>
        <p:spPr>
          <a:xfrm>
            <a:off x="7062636" y="3591903"/>
            <a:ext cx="681857" cy="2303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文本框 23"/>
          <p:cNvSpPr txBox="1"/>
          <p:nvPr/>
        </p:nvSpPr>
        <p:spPr>
          <a:xfrm>
            <a:off x="5991789" y="3527338"/>
            <a:ext cx="2559606" cy="658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zh-CN"/>
            </a:defPPr>
            <a:lvl1pPr>
              <a:defRPr sz="1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zh-CN" dirty="0"/>
              <a:t>5.  </a:t>
            </a:r>
            <a:r>
              <a:rPr lang="zh-CN" altLang="en-US" dirty="0"/>
              <a:t>审核得分  </a:t>
            </a:r>
            <a:r>
              <a:rPr lang="en-GB" altLang="zh-CN" dirty="0"/>
              <a:t>+  </a:t>
            </a:r>
            <a:r>
              <a:rPr lang="zh-CN" altLang="en-US" dirty="0"/>
              <a:t>学术积分</a:t>
            </a:r>
            <a:endParaRPr lang="en-GB" altLang="zh-CN" dirty="0">
              <a:solidFill>
                <a:srgbClr val="9DD2C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     总分排名</a:t>
            </a:r>
            <a:r>
              <a:rPr lang="zh-CN" altLang="en-US" dirty="0">
                <a:solidFill>
                  <a:srgbClr val="FFC000"/>
                </a:solidFill>
              </a:rPr>
              <a:t>前</a:t>
            </a:r>
            <a:r>
              <a:rPr lang="en-US" altLang="zh-CN" dirty="0">
                <a:solidFill>
                  <a:srgbClr val="FFC000"/>
                </a:solidFill>
              </a:rPr>
              <a:t>20</a:t>
            </a:r>
            <a:r>
              <a:rPr lang="zh-CN" altLang="en-US" dirty="0">
                <a:solidFill>
                  <a:srgbClr val="FFC000"/>
                </a:solidFill>
              </a:rPr>
              <a:t>名</a:t>
            </a:r>
            <a:r>
              <a:rPr lang="zh-CN" altLang="en-US" dirty="0">
                <a:solidFill>
                  <a:schemeClr val="bg1"/>
                </a:solidFill>
              </a:rPr>
              <a:t>可颁发证书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1" name="矩形: 圆角 90"/>
          <p:cNvSpPr/>
          <p:nvPr/>
        </p:nvSpPr>
        <p:spPr>
          <a:xfrm>
            <a:off x="10055901" y="2438194"/>
            <a:ext cx="1096675" cy="2791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矩形: 圆角 94"/>
          <p:cNvSpPr/>
          <p:nvPr/>
        </p:nvSpPr>
        <p:spPr>
          <a:xfrm>
            <a:off x="9874754" y="2454002"/>
            <a:ext cx="1458968" cy="28056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后续激励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9322435" y="4559300"/>
            <a:ext cx="1019175" cy="2476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/>
              <a:t>前</a:t>
            </a:r>
            <a:r>
              <a:rPr lang="en-US" altLang="zh-CN" sz="1100" b="1" dirty="0"/>
              <a:t>20</a:t>
            </a:r>
            <a:r>
              <a:rPr lang="zh-CN" altLang="en-US" sz="1100" b="1" dirty="0"/>
              <a:t>名优势</a:t>
            </a:r>
            <a:endParaRPr lang="en-GB" sz="1100" b="1" dirty="0"/>
          </a:p>
        </p:txBody>
      </p:sp>
      <p:sp>
        <p:nvSpPr>
          <p:cNvPr id="42" name="矩形: 圆角 41"/>
          <p:cNvSpPr/>
          <p:nvPr/>
        </p:nvSpPr>
        <p:spPr>
          <a:xfrm>
            <a:off x="10361930" y="4549140"/>
            <a:ext cx="283210" cy="25781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/>
              <a:t>+</a:t>
            </a:r>
            <a:endParaRPr lang="en-GB" sz="1400" b="1" dirty="0"/>
          </a:p>
        </p:txBody>
      </p:sp>
      <p:sp>
        <p:nvSpPr>
          <p:cNvPr id="44" name="矩形: 圆角 43"/>
          <p:cNvSpPr/>
          <p:nvPr/>
        </p:nvSpPr>
        <p:spPr>
          <a:xfrm>
            <a:off x="10686671" y="4549121"/>
            <a:ext cx="1159603" cy="25806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/>
              <a:t>末位淘汰制度</a:t>
            </a:r>
            <a:endParaRPr lang="en-GB" sz="1100" b="1" dirty="0"/>
          </a:p>
        </p:txBody>
      </p:sp>
      <p:cxnSp>
        <p:nvCxnSpPr>
          <p:cNvPr id="47" name="直接箭头连接符 46"/>
          <p:cNvCxnSpPr/>
          <p:nvPr/>
        </p:nvCxnSpPr>
        <p:spPr>
          <a:xfrm flipH="1">
            <a:off x="943255" y="6144104"/>
            <a:ext cx="8015471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V="1">
            <a:off x="936929" y="3066193"/>
            <a:ext cx="0" cy="306807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948047" y="3066193"/>
            <a:ext cx="32479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32046" y="858838"/>
            <a:ext cx="10327908" cy="5435600"/>
          </a:xfrm>
          <a:prstGeom prst="roundRect">
            <a:avLst>
              <a:gd name="adj" fmla="val 5141"/>
            </a:avLst>
          </a:prstGeom>
          <a:solidFill>
            <a:schemeClr val="bg1"/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015098" y="1670100"/>
            <a:ext cx="544799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、基金会在官网进行活动公示；</a:t>
            </a:r>
            <a:r>
              <a:rPr lang="zh-CN" altLang="en-US" sz="1000" b="1" kern="0" dirty="0">
                <a:solidFill>
                  <a:prstClr val="black"/>
                </a:solidFill>
              </a:rPr>
              <a:t>官网链接</a:t>
            </a:r>
            <a:r>
              <a:rPr lang="zh-CN" altLang="en-US" sz="1000" kern="0" dirty="0">
                <a:solidFill>
                  <a:prstClr val="black"/>
                </a:solidFill>
              </a:rPr>
              <a:t>：</a:t>
            </a:r>
            <a:r>
              <a:rPr lang="zh-CN" altLang="en-US" sz="1000" kern="0" dirty="0">
                <a:solidFill>
                  <a:prstClr val="black"/>
                </a:solidFill>
                <a:hlinkClick r:id="rId1"/>
              </a:rPr>
              <a:t>中国初级卫生保健基金会 </a:t>
            </a:r>
            <a:r>
              <a:rPr lang="en-US" altLang="zh-CN" sz="1000" kern="0" dirty="0">
                <a:solidFill>
                  <a:prstClr val="black"/>
                </a:solidFill>
                <a:hlinkClick r:id="rId1"/>
              </a:rPr>
              <a:t>(cphcf.org.cn)</a:t>
            </a:r>
            <a:endParaRPr lang="en-US" altLang="zh-CN" sz="1000" kern="0" dirty="0">
              <a:solidFill>
                <a:prstClr val="black"/>
              </a:solidFill>
            </a:endParaRPr>
          </a:p>
        </p:txBody>
      </p:sp>
      <p:sp>
        <p:nvSpPr>
          <p:cNvPr id="47" name="流程图: 终止 46"/>
          <p:cNvSpPr/>
          <p:nvPr/>
        </p:nvSpPr>
        <p:spPr>
          <a:xfrm>
            <a:off x="1494155" y="1671320"/>
            <a:ext cx="596265" cy="187960"/>
          </a:xfrm>
          <a:prstGeom prst="flowChartTerminator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基金会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48" name="流程图: 终止 47"/>
          <p:cNvSpPr/>
          <p:nvPr/>
        </p:nvSpPr>
        <p:spPr>
          <a:xfrm>
            <a:off x="1494220" y="2118128"/>
            <a:ext cx="685800" cy="187960"/>
          </a:xfrm>
          <a:prstGeom prst="flowChartTerminator">
            <a:avLst/>
          </a:prstGeom>
          <a:solidFill>
            <a:srgbClr val="FFC000">
              <a:lumMod val="50000"/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医疗机构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49" name="流程图: 终止 48"/>
          <p:cNvSpPr/>
          <p:nvPr/>
        </p:nvSpPr>
        <p:spPr>
          <a:xfrm>
            <a:off x="1494155" y="2491740"/>
            <a:ext cx="596265" cy="187960"/>
          </a:xfrm>
          <a:prstGeom prst="flowChartTerminator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基金会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2" name="流程图: 终止 51"/>
          <p:cNvSpPr/>
          <p:nvPr/>
        </p:nvSpPr>
        <p:spPr>
          <a:xfrm>
            <a:off x="1435735" y="5168265"/>
            <a:ext cx="577850" cy="187960"/>
          </a:xfrm>
          <a:prstGeom prst="flowChartTerminator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基金会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3" name="流程图: 终止 52"/>
          <p:cNvSpPr/>
          <p:nvPr/>
        </p:nvSpPr>
        <p:spPr>
          <a:xfrm>
            <a:off x="2037218" y="5168253"/>
            <a:ext cx="733213" cy="187960"/>
          </a:xfrm>
          <a:prstGeom prst="flowChartTerminator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评审专家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4" name="流程图: 终止 53"/>
          <p:cNvSpPr/>
          <p:nvPr/>
        </p:nvSpPr>
        <p:spPr>
          <a:xfrm>
            <a:off x="1450975" y="5780405"/>
            <a:ext cx="638810" cy="187960"/>
          </a:xfrm>
          <a:prstGeom prst="flowChartTerminator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基金会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6" name="矩形: 圆角 55"/>
          <p:cNvSpPr/>
          <p:nvPr/>
        </p:nvSpPr>
        <p:spPr>
          <a:xfrm>
            <a:off x="3109897" y="786751"/>
            <a:ext cx="1494702" cy="5601537"/>
          </a:xfrm>
          <a:prstGeom prst="roundRect">
            <a:avLst>
              <a:gd name="adj" fmla="val 5141"/>
            </a:avLst>
          </a:prstGeom>
          <a:noFill/>
          <a:ln w="12700" cap="flat" cmpd="sng" algn="ctr">
            <a:solidFill>
              <a:srgbClr val="FFC000">
                <a:lumMod val="50000"/>
              </a:srgb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1198288" y="1988462"/>
            <a:ext cx="954000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8" name="直接连接符 57"/>
          <p:cNvCxnSpPr/>
          <p:nvPr/>
        </p:nvCxnSpPr>
        <p:spPr>
          <a:xfrm>
            <a:off x="1198288" y="2394862"/>
            <a:ext cx="954000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59" name="流程图: 终止 58"/>
          <p:cNvSpPr/>
          <p:nvPr/>
        </p:nvSpPr>
        <p:spPr>
          <a:xfrm>
            <a:off x="3258506" y="1648621"/>
            <a:ext cx="1127248" cy="253235"/>
          </a:xfrm>
          <a:prstGeom prst="flowChartTerminator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等线" panose="02010600030101010101" charset="-122"/>
                <a:cs typeface="+mn-cs"/>
              </a:rPr>
              <a:t>项目公示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等线" panose="02010600030101010101" charset="-122"/>
              <a:cs typeface="+mn-cs"/>
            </a:endParaRPr>
          </a:p>
        </p:txBody>
      </p:sp>
      <p:sp>
        <p:nvSpPr>
          <p:cNvPr id="60" name="流程图: 终止 59"/>
          <p:cNvSpPr/>
          <p:nvPr/>
        </p:nvSpPr>
        <p:spPr>
          <a:xfrm>
            <a:off x="3258506" y="2075798"/>
            <a:ext cx="1127248" cy="253235"/>
          </a:xfrm>
          <a:prstGeom prst="flowChartTerminator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等线" panose="02010600030101010101" charset="-122"/>
                <a:cs typeface="+mn-cs"/>
              </a:rPr>
              <a:t>网上报名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等线" panose="02010600030101010101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015098" y="1995665"/>
            <a:ext cx="578967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、医疗机构负责人进入报名网站，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官网链接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下载申请文件模板。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提交报名信息至项目组邮箱：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hlinkClick r:id="rId2"/>
              </a:rPr>
              <a:t>dilichinaxiangmuzu@163.com】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015097" y="2498897"/>
            <a:ext cx="544799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、基金会对申请的医疗机构进行登记及反馈审核资料文件；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015098" y="3114351"/>
            <a:ext cx="57896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、医疗机构负责人按照审核文件模板进行相应的内容填写。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医疗机构需完成填写后反馈至项目组邮箱：</a:t>
            </a: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【dilichinaxiangmuzu@163.com】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216728" y="2864410"/>
            <a:ext cx="954000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67" name="流程图: 终止 66"/>
          <p:cNvSpPr/>
          <p:nvPr/>
        </p:nvSpPr>
        <p:spPr>
          <a:xfrm>
            <a:off x="3258506" y="2509136"/>
            <a:ext cx="1127248" cy="253235"/>
          </a:xfrm>
          <a:prstGeom prst="flowChartTerminator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等线" panose="02010600030101010101" charset="-122"/>
                <a:cs typeface="+mn-cs"/>
              </a:rPr>
              <a:t>报名反馈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等线" panose="02010600030101010101" charset="-122"/>
              <a:cs typeface="+mn-cs"/>
            </a:endParaRPr>
          </a:p>
        </p:txBody>
      </p:sp>
      <p:sp>
        <p:nvSpPr>
          <p:cNvPr id="68" name="流程图: 终止 67"/>
          <p:cNvSpPr/>
          <p:nvPr/>
        </p:nvSpPr>
        <p:spPr>
          <a:xfrm>
            <a:off x="3232577" y="5146261"/>
            <a:ext cx="1127248" cy="253235"/>
          </a:xfrm>
          <a:prstGeom prst="flowChartTerminator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等线" panose="02010600030101010101" charset="-122"/>
                <a:cs typeface="+mn-cs"/>
              </a:rPr>
              <a:t>资料审核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等线" panose="02010600030101010101" charset="-122"/>
              <a:cs typeface="+mn-cs"/>
            </a:endParaRPr>
          </a:p>
        </p:txBody>
      </p:sp>
      <p:sp>
        <p:nvSpPr>
          <p:cNvPr id="70" name="流程图: 终止 69"/>
          <p:cNvSpPr/>
          <p:nvPr/>
        </p:nvSpPr>
        <p:spPr>
          <a:xfrm>
            <a:off x="3258506" y="3012802"/>
            <a:ext cx="1127248" cy="649044"/>
          </a:xfrm>
          <a:prstGeom prst="flowChartTerminator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等线" panose="02010600030101010101" charset="-122"/>
                <a:cs typeface="+mn-cs"/>
              </a:rPr>
              <a:t>资质填写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等线" panose="02010600030101010101" charset="-122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等线" panose="02010600030101010101" charset="-122"/>
                <a:cs typeface="+mn-cs"/>
              </a:rPr>
              <a:t>&amp;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等线" panose="02010600030101010101" charset="-122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等线" panose="02010600030101010101" charset="-122"/>
                <a:cs typeface="+mn-cs"/>
              </a:rPr>
              <a:t>资料提交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等线" panose="02010600030101010101" charset="-122"/>
              <a:cs typeface="+mn-cs"/>
            </a:endParaRPr>
          </a:p>
        </p:txBody>
      </p:sp>
      <p:sp>
        <p:nvSpPr>
          <p:cNvPr id="71" name="流程图: 终止 70"/>
          <p:cNvSpPr/>
          <p:nvPr/>
        </p:nvSpPr>
        <p:spPr>
          <a:xfrm>
            <a:off x="1477645" y="3972560"/>
            <a:ext cx="613410" cy="187960"/>
          </a:xfrm>
          <a:prstGeom prst="flowChartTerminator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基金会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1207103" y="4380188"/>
            <a:ext cx="954000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74" name="文本框 73"/>
          <p:cNvSpPr txBox="1"/>
          <p:nvPr/>
        </p:nvSpPr>
        <p:spPr>
          <a:xfrm>
            <a:off x="5031804" y="4995185"/>
            <a:ext cx="5509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、评审专家根据医疗机构提交的资料进行线上评审，并于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个工作日内将评审结果反馈至项目组。（如评审专家未在规定时间内反馈，项目组电话提醒评审专家进行审核。）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000" kern="0" dirty="0">
                <a:solidFill>
                  <a:prstClr val="black"/>
                </a:solidFill>
              </a:rPr>
              <a:t>9</a:t>
            </a:r>
            <a:r>
              <a:rPr lang="zh-CN" altLang="en-US" sz="1000" kern="0" dirty="0">
                <a:solidFill>
                  <a:prstClr val="black"/>
                </a:solidFill>
              </a:rPr>
              <a:t>、审核完成后需进行签字确认。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1216728" y="5556839"/>
            <a:ext cx="954000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76" name="流程图: 终止 75"/>
          <p:cNvSpPr/>
          <p:nvPr/>
        </p:nvSpPr>
        <p:spPr>
          <a:xfrm>
            <a:off x="3248097" y="5745927"/>
            <a:ext cx="1127248" cy="253235"/>
          </a:xfrm>
          <a:prstGeom prst="flowChartTerminator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等线" panose="02010600030101010101" charset="-122"/>
                <a:cs typeface="+mn-cs"/>
              </a:rPr>
              <a:t>进度公示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等线" panose="02010600030101010101" charset="-122"/>
              <a:cs typeface="+mn-cs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98104" y="5621780"/>
            <a:ext cx="550962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、项目总结会前，项目组进行参评单位最终排名统计，总结会上公开排名，评审专家进行确认。前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位将颁发证书。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11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、基金会在官网公示名单。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8" name="矩形: 对角圆角 77"/>
          <p:cNvSpPr/>
          <p:nvPr/>
        </p:nvSpPr>
        <p:spPr>
          <a:xfrm>
            <a:off x="1377748" y="122919"/>
            <a:ext cx="8953368" cy="62035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08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u="sng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官网公示流程</a:t>
            </a:r>
            <a:endParaRPr kumimoji="0" lang="en-US" altLang="zh-CN" sz="2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198288" y="1565129"/>
            <a:ext cx="954000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" name="流程图: 终止 2"/>
          <p:cNvSpPr/>
          <p:nvPr/>
        </p:nvSpPr>
        <p:spPr>
          <a:xfrm>
            <a:off x="1494155" y="1162685"/>
            <a:ext cx="596265" cy="187960"/>
          </a:xfrm>
          <a:prstGeom prst="flowChartTerminator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dist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基金会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4" name="流程图: 终止 3"/>
          <p:cNvSpPr/>
          <p:nvPr/>
        </p:nvSpPr>
        <p:spPr>
          <a:xfrm>
            <a:off x="3282926" y="1129208"/>
            <a:ext cx="1127248" cy="253235"/>
          </a:xfrm>
          <a:prstGeom prst="flowChartTerminator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等线" panose="02010600030101010101" charset="-122"/>
                <a:cs typeface="+mn-cs"/>
              </a:rPr>
              <a:t>申请时间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98104" y="1094422"/>
            <a:ext cx="54479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开始时间：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kern="0" dirty="0">
                <a:solidFill>
                  <a:prstClr val="black"/>
                </a:solidFill>
              </a:rPr>
              <a:t>截止时间：</a:t>
            </a:r>
            <a:r>
              <a:rPr lang="en-US" altLang="zh-CN" sz="1000" kern="0" dirty="0">
                <a:solidFill>
                  <a:prstClr val="black"/>
                </a:solidFill>
              </a:rPr>
              <a:t>11</a:t>
            </a:r>
            <a:r>
              <a:rPr lang="zh-CN" altLang="en-US" sz="1000" kern="0" dirty="0">
                <a:solidFill>
                  <a:prstClr val="black"/>
                </a:solidFill>
              </a:rPr>
              <a:t>月</a:t>
            </a:r>
            <a:r>
              <a:rPr lang="en-US" altLang="zh-CN" sz="1000" kern="0" dirty="0">
                <a:solidFill>
                  <a:prstClr val="black"/>
                </a:solidFill>
              </a:rPr>
              <a:t>10</a:t>
            </a:r>
            <a:r>
              <a:rPr lang="zh-CN" altLang="en-US" sz="1000" kern="0" dirty="0">
                <a:solidFill>
                  <a:prstClr val="black"/>
                </a:solidFill>
              </a:rPr>
              <a:t>日关闭申请通道，停止报名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1209940"/>
            <a:ext cx="96520" cy="725170"/>
          </a:xfrm>
          <a:prstGeom prst="rect">
            <a:avLst/>
          </a:prstGeom>
          <a:solidFill>
            <a:srgbClr val="005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思源黑体 CN Regular" panose="020B0500000000000000" charset="-122"/>
            </a:endParaRPr>
          </a:p>
        </p:txBody>
      </p:sp>
      <p:sp>
        <p:nvSpPr>
          <p:cNvPr id="7" name="流程图: 终止 6"/>
          <p:cNvSpPr/>
          <p:nvPr/>
        </p:nvSpPr>
        <p:spPr>
          <a:xfrm>
            <a:off x="1494220" y="3175469"/>
            <a:ext cx="685800" cy="187960"/>
          </a:xfrm>
          <a:prstGeom prst="flowChartTerminator">
            <a:avLst/>
          </a:prstGeom>
          <a:solidFill>
            <a:srgbClr val="FFC000">
              <a:lumMod val="50000"/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医疗机构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16728" y="3801068"/>
            <a:ext cx="954000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" name="流程图: 终止 8"/>
          <p:cNvSpPr/>
          <p:nvPr/>
        </p:nvSpPr>
        <p:spPr>
          <a:xfrm>
            <a:off x="3258506" y="3963683"/>
            <a:ext cx="1127248" cy="253235"/>
          </a:xfrm>
          <a:prstGeom prst="flowChartTerminator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等线" panose="02010600030101010101" charset="-122"/>
                <a:cs typeface="+mn-cs"/>
              </a:rPr>
              <a:t>资料整理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15097" y="3970697"/>
            <a:ext cx="578967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、基金会对医疗机构提交的资料进行核查，并发送至对应的评审专家进行复审及签字确认。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223810" y="4936756"/>
            <a:ext cx="954000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流程图: 终止 13"/>
          <p:cNvSpPr/>
          <p:nvPr/>
        </p:nvSpPr>
        <p:spPr>
          <a:xfrm>
            <a:off x="3275213" y="4520251"/>
            <a:ext cx="1127248" cy="253235"/>
          </a:xfrm>
          <a:prstGeom prst="flowChartTerminator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70AD47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等线" panose="02010600030101010101" charset="-122"/>
                <a:cs typeface="+mn-cs"/>
              </a:rPr>
              <a:t>学术积分累计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31804" y="4527265"/>
            <a:ext cx="5789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、医疗机构需继续完成相应的学术内容，累计积分。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流程图: 终止 15"/>
          <p:cNvSpPr/>
          <p:nvPr/>
        </p:nvSpPr>
        <p:spPr>
          <a:xfrm>
            <a:off x="1477179" y="4552888"/>
            <a:ext cx="685800" cy="187960"/>
          </a:xfrm>
          <a:prstGeom prst="flowChartTerminator">
            <a:avLst/>
          </a:prstGeom>
          <a:solidFill>
            <a:srgbClr val="FFC000">
              <a:lumMod val="50000"/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医疗机构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37818" y="518212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</a:rPr>
              <a:t>申报信息填写</a:t>
            </a:r>
            <a:endParaRPr lang="zh-CN" altLang="en-US" sz="2800" b="1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13188" y="1483267"/>
            <a:ext cx="2108555" cy="61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dist">
              <a:lnSpc>
                <a:spcPct val="200000"/>
              </a:lnSpc>
            </a:pPr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医院名称：</a:t>
            </a:r>
            <a:endParaRPr lang="en-US" altLang="zh-CN" sz="20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177361" y="2098307"/>
            <a:ext cx="5303520" cy="0"/>
          </a:xfrm>
          <a:prstGeom prst="line">
            <a:avLst/>
          </a:prstGeom>
          <a:ln>
            <a:solidFill>
              <a:srgbClr val="0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177361" y="2697232"/>
            <a:ext cx="5303520" cy="0"/>
          </a:xfrm>
          <a:prstGeom prst="line">
            <a:avLst/>
          </a:prstGeom>
          <a:ln>
            <a:solidFill>
              <a:srgbClr val="0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177361" y="3400678"/>
            <a:ext cx="5303520" cy="0"/>
          </a:xfrm>
          <a:prstGeom prst="line">
            <a:avLst/>
          </a:prstGeom>
          <a:ln>
            <a:solidFill>
              <a:srgbClr val="0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177361" y="4111343"/>
            <a:ext cx="5303520" cy="0"/>
          </a:xfrm>
          <a:prstGeom prst="line">
            <a:avLst/>
          </a:prstGeom>
          <a:ln>
            <a:solidFill>
              <a:srgbClr val="0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213188" y="2082192"/>
            <a:ext cx="2108555" cy="61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dist">
              <a:lnSpc>
                <a:spcPct val="200000"/>
              </a:lnSpc>
            </a:pPr>
            <a:r>
              <a:rPr lang="zh-CN" altLang="en-US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联系人：</a:t>
            </a:r>
            <a:endParaRPr lang="en-US" altLang="zh-CN" sz="20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13188" y="2785388"/>
            <a:ext cx="2108555" cy="61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dist">
              <a:lnSpc>
                <a:spcPct val="200000"/>
              </a:lnSpc>
            </a:pPr>
            <a:r>
              <a:rPr lang="zh-CN" altLang="en-US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联系电话：</a:t>
            </a:r>
            <a:endParaRPr lang="en-US" altLang="zh-CN" sz="20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13188" y="3496303"/>
            <a:ext cx="2108555" cy="61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dist">
              <a:lnSpc>
                <a:spcPct val="200000"/>
              </a:lnSpc>
            </a:pPr>
            <a:r>
              <a:rPr lang="zh-CN" altLang="en-US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邮箱</a:t>
            </a:r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地址：</a:t>
            </a:r>
            <a:endParaRPr lang="en-US" altLang="zh-CN" sz="20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177361" y="4798424"/>
            <a:ext cx="5303520" cy="0"/>
          </a:xfrm>
          <a:prstGeom prst="line">
            <a:avLst/>
          </a:prstGeom>
          <a:ln>
            <a:solidFill>
              <a:srgbClr val="074D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213188" y="4183384"/>
            <a:ext cx="1887789" cy="61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dist">
              <a:lnSpc>
                <a:spcPct val="200000"/>
              </a:lnSpc>
            </a:pPr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医院邮寄地址：</a:t>
            </a:r>
            <a:endParaRPr lang="en-US" altLang="zh-CN" sz="20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7585" y="103485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一、</a:t>
            </a:r>
            <a:r>
              <a:rPr lang="en-US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诊疗基础条件要求（满分</a:t>
            </a:r>
            <a:r>
              <a:rPr lang="en-US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10</a:t>
            </a:r>
            <a:r>
              <a:rPr lang="zh-CN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20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7520" y="252760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</a:rPr>
              <a:t>申报信息填写</a:t>
            </a:r>
            <a:endParaRPr lang="zh-CN" altLang="en-US" sz="2800" b="1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585" y="1617449"/>
            <a:ext cx="9681634" cy="189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多学科诊疗团队建设（单选；满分</a:t>
            </a: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6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评分标准：评估所在医院的多学科诊疗团队建设情况，得相应得分数</a:t>
            </a:r>
            <a:endParaRPr lang="zh-CN" altLang="zh-CN" sz="16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具备多学科诊疗团队</a:t>
            </a:r>
            <a:r>
              <a:rPr lang="en-US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协作（</a:t>
            </a:r>
            <a:r>
              <a:rPr lang="en-US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分）正在建设中（</a:t>
            </a:r>
            <a:r>
              <a:rPr lang="en-US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分）尚无（</a:t>
            </a:r>
            <a:r>
              <a:rPr lang="en-US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r>
              <a:rPr lang="zh-CN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6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zh-CN" altLang="en-US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照片贴图区域</a:t>
            </a:r>
            <a:r>
              <a:rPr lang="zh-CN" altLang="en-US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endParaRPr lang="en-US" altLang="zh-CN" sz="16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rPr>
              <a:t>请提供多学科团队照片，例如多科室会诊照片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zh-CN" altLang="en-US" sz="1400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7585" y="2772076"/>
            <a:ext cx="11436830" cy="3311090"/>
          </a:xfrm>
          <a:prstGeom prst="rect">
            <a:avLst/>
          </a:prstGeom>
          <a:noFill/>
          <a:ln>
            <a:solidFill>
              <a:srgbClr val="074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748959" y="1290136"/>
            <a:ext cx="2065456" cy="841469"/>
          </a:xfrm>
          <a:prstGeom prst="rect">
            <a:avLst/>
          </a:prstGeom>
          <a:noFill/>
          <a:ln>
            <a:solidFill>
              <a:srgbClr val="074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550177" y="899795"/>
            <a:ext cx="27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en-US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评分：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zh-CN" altLang="en-US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本页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满分</a:t>
            </a:r>
            <a:r>
              <a:rPr lang="en-US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7585" y="103485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一、</a:t>
            </a:r>
            <a:r>
              <a:rPr lang="en-US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诊疗基础条件要求（满分</a:t>
            </a:r>
            <a:r>
              <a:rPr lang="en-US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10</a:t>
            </a:r>
            <a:r>
              <a:rPr lang="zh-CN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2000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7520" y="252760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</a:rPr>
              <a:t>申报信息填写</a:t>
            </a:r>
            <a:endParaRPr lang="zh-CN" altLang="en-US" sz="2800" b="1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585" y="1617449"/>
            <a:ext cx="9172592" cy="22648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多学科诊疗团队协作（单选；满分</a:t>
            </a: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6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评分标准：肝病科</a:t>
            </a: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消化科</a:t>
            </a: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感染科参与院内会诊</a:t>
            </a: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或辐射其他科室</a:t>
            </a: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诊疗实际情况</a:t>
            </a:r>
            <a:endParaRPr lang="en-US" altLang="zh-CN" sz="16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（参与</a:t>
            </a: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诊疗相关会诊</a:t>
            </a: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协作次数，每</a:t>
            </a: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次记</a:t>
            </a: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分，满分</a:t>
            </a: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10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分，</a:t>
            </a:r>
            <a:r>
              <a:rPr lang="en-US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0-10</a:t>
            </a:r>
            <a:r>
              <a:rPr lang="zh-CN" altLang="zh-CN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分），得相应得分。</a:t>
            </a:r>
            <a:endParaRPr lang="zh-CN" altLang="zh-CN" sz="16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照片贴图区域</a:t>
            </a:r>
            <a:r>
              <a:rPr lang="zh-CN" altLang="en-US" sz="16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endParaRPr lang="en-US" altLang="zh-CN" sz="16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今年所在医院参与</a:t>
            </a:r>
            <a:r>
              <a:rPr lang="en-US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 </a:t>
            </a:r>
            <a:r>
              <a:rPr lang="zh-CN" altLang="en-US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诊疗</a:t>
            </a:r>
            <a:r>
              <a:rPr lang="zh-CN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实际会诊</a:t>
            </a:r>
            <a:r>
              <a:rPr lang="en-US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en-US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协作</a:t>
            </a:r>
            <a:r>
              <a:rPr lang="zh-CN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次数</a:t>
            </a:r>
            <a:r>
              <a:rPr lang="en-US" altLang="zh-CN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__________</a:t>
            </a:r>
            <a:r>
              <a:rPr lang="zh-CN" altLang="en-US" sz="16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次，并提供支持照片。</a:t>
            </a:r>
            <a:endParaRPr lang="zh-CN" altLang="zh-CN" sz="16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buFont typeface="+mj-lt"/>
              <a:buNone/>
            </a:pPr>
            <a:endParaRPr lang="zh-CN" altLang="en-US" sz="1600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7585" y="2772076"/>
            <a:ext cx="11436830" cy="3311090"/>
          </a:xfrm>
          <a:prstGeom prst="rect">
            <a:avLst/>
          </a:prstGeom>
          <a:noFill/>
          <a:ln>
            <a:solidFill>
              <a:srgbClr val="074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748959" y="1290136"/>
            <a:ext cx="2065456" cy="841469"/>
          </a:xfrm>
          <a:prstGeom prst="rect">
            <a:avLst/>
          </a:prstGeom>
          <a:noFill/>
          <a:ln>
            <a:solidFill>
              <a:srgbClr val="074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550177" y="899795"/>
            <a:ext cx="27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en-US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评分：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zh-CN" altLang="en-US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本页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满分</a:t>
            </a:r>
            <a:r>
              <a:rPr lang="en-US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4649" y="83646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二、</a:t>
            </a:r>
            <a:r>
              <a:rPr lang="en-US" altLang="zh-CN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诊断及鉴别诊断规范要求（满分</a:t>
            </a:r>
            <a:r>
              <a:rPr lang="en-US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45</a:t>
            </a:r>
            <a:r>
              <a:rPr lang="zh-CN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20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93120" y="253395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</a:rPr>
              <a:t>得分标准</a:t>
            </a:r>
            <a:endParaRPr lang="zh-CN" altLang="en-US" sz="2800" b="1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8164" y="1264908"/>
            <a:ext cx="5499100" cy="170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疑似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患者的发现：（满分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高风险人群筛查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评分标准：评估是否进行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高风险人群怀疑与筛查：（满分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执行良好（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分）执行一般或执行差（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②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高危人群定期监测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评分标准：是否定期监测完整肝脏生物化学检查（满分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执行良好（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分）执行一般或差（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en-US" sz="1400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8164" y="3033140"/>
            <a:ext cx="5499100" cy="2139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病史采集：（满分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en-US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评分标准：评估以下相应病史采集情况（每执行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项记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分，共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分），得相应得分数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可疑药物信息及开始和停止时间（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可疑药物和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或同类药物的既往暴露史及反应（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其他合并用药信息及反应（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疑似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事件的起病时间、预后、去激发的反应等（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伴随疾病和基础肝病或既往肝病史（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排除肝损伤其他病因（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47265" y="1297052"/>
            <a:ext cx="6309271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诊断原则和鉴别诊断：（满分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评分标准：评估以下诊断原则执行情况（每执行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项记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分，共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分），得相应得分数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药物暴露或停药与肝脏生物化学的改变的明确、合理的时效关系（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肝损伤的临床和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或病理表现（型）与可疑药物已知肝毒性的一致性（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停药或减少剂量后肝损伤显著改善或恢复正常（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再次用药后肝损伤再次出现（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排除肝损伤其他病因和基础肝病的活动或复发，且无法用其他合并用药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治疗手段、原发疾病进展解释（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是否计算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R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值并确定分型（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47264" y="3726701"/>
            <a:ext cx="5943599" cy="25699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鉴别诊断及排他诊断：（满分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评分标准：评估排他性诊断执行情况（每执行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项记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分，共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分），得相应得分数</a:t>
            </a:r>
            <a:endParaRPr lang="en-US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zh-CN" altLang="zh-CN" sz="1050" b="1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首选（优先）排肝细胞除（肝细胞型和混合型）：（满分</a:t>
            </a:r>
            <a:r>
              <a:rPr lang="en-US" altLang="zh-CN" sz="1050" b="1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1050" b="1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r>
              <a:rPr lang="zh-CN" altLang="zh-CN" sz="1050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（根据分型</a:t>
            </a:r>
            <a:r>
              <a:rPr lang="en-US" altLang="zh-CN" sz="1050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050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选</a:t>
            </a:r>
            <a:r>
              <a:rPr lang="en-US" altLang="zh-CN" sz="1050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1050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050" kern="100" dirty="0">
              <a:solidFill>
                <a:srgbClr val="074D18"/>
              </a:solidFill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zh-CN" altLang="zh-CN" sz="1050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甲型肝炎病毒感染（）、乙型肝炎病毒感染（）、丙型肝炎病毒感染（）、戊型肝炎病毒感染（）、自身免疫性肝炎（）等</a:t>
            </a:r>
            <a:endParaRPr lang="zh-CN" altLang="zh-CN" sz="1050" kern="100" dirty="0">
              <a:solidFill>
                <a:srgbClr val="074D18"/>
              </a:solidFill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zh-CN" altLang="zh-CN" sz="1050" b="1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其他少见病因排除（型和混合型）：（满分</a:t>
            </a:r>
            <a:r>
              <a:rPr lang="en-US" altLang="zh-CN" sz="1050" b="1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050" b="1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050" kern="100" dirty="0">
              <a:solidFill>
                <a:srgbClr val="074D18"/>
              </a:solidFill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zh-CN" altLang="zh-CN" sz="1050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其他非嗜肝性病毒感染：巨细胞病毒（）、</a:t>
            </a:r>
            <a:r>
              <a:rPr lang="en-US" altLang="zh-CN" sz="1050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EB</a:t>
            </a:r>
            <a:r>
              <a:rPr lang="zh-CN" altLang="zh-CN" sz="1050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病毒（）、人类疱疹病毒（）等</a:t>
            </a:r>
            <a:endParaRPr lang="zh-CN" altLang="zh-CN" sz="1050" kern="100" dirty="0">
              <a:solidFill>
                <a:srgbClr val="074D18"/>
              </a:solidFill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zh-CN" altLang="zh-CN" sz="1050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缺血性肝损伤（）、急性布</a:t>
            </a:r>
            <a:r>
              <a:rPr lang="en-US" altLang="zh-CN" sz="1050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zh-CN" sz="1050" kern="100" dirty="0">
                <a:solidFill>
                  <a:srgbClr val="074D18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加综合征（）和威尔逊病（）等</a:t>
            </a:r>
            <a:endParaRPr lang="zh-CN" altLang="zh-CN" sz="1050" kern="100" dirty="0">
              <a:solidFill>
                <a:srgbClr val="074D18"/>
              </a:solidFill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zh-CN" altLang="zh-CN" sz="1050" b="1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首选（优先）排除（胆汁淤积型）：（满分</a:t>
            </a:r>
            <a:r>
              <a:rPr lang="en-US" altLang="zh-CN" sz="1050" b="1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zh-CN" sz="1050" b="1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分）（根据分型</a:t>
            </a:r>
            <a:r>
              <a:rPr lang="en-US" altLang="zh-CN" sz="1050" b="1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050" b="1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选</a:t>
            </a:r>
            <a:r>
              <a:rPr lang="en-US" altLang="zh-CN" sz="1050" b="1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zh-CN" sz="1050" b="1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050" kern="100" dirty="0">
              <a:solidFill>
                <a:srgbClr val="00B050"/>
              </a:solidFill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zh-CN" altLang="zh-CN" sz="1050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胆道疾病或病变（）、原发性胆汁性胆管炎（）</a:t>
            </a:r>
            <a:endParaRPr lang="zh-CN" altLang="zh-CN" sz="1050" kern="100" dirty="0">
              <a:solidFill>
                <a:srgbClr val="00B050"/>
              </a:solidFill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zh-CN" altLang="zh-CN" sz="1050" b="1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如临床疑似，进一步排除（胆汁淤积型）</a:t>
            </a:r>
            <a:r>
              <a:rPr lang="zh-CN" altLang="zh-CN" sz="1050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lang="zh-CN" altLang="zh-CN" sz="1050" b="1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（满分</a:t>
            </a:r>
            <a:r>
              <a:rPr lang="en-US" altLang="zh-CN" sz="1050" b="1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050" b="1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050" kern="100" dirty="0">
              <a:solidFill>
                <a:srgbClr val="00B050"/>
              </a:solidFill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zh-CN" altLang="zh-CN" sz="1050" kern="100" dirty="0">
                <a:solidFill>
                  <a:srgbClr val="00B050"/>
                </a:solidFill>
                <a:effectLst/>
                <a:latin typeface="等线" panose="02010600030101010101" charset="-122"/>
                <a:ea typeface="微软雅黑" panose="020B0503020204020204" charset="-122"/>
                <a:cs typeface="Times New Roman" panose="02020603050405020304" pitchFamily="18" charset="0"/>
              </a:rPr>
              <a:t>胆总管结石（）、原发性硬化性胆管炎（）或胰胆管恶性肿瘤（）</a:t>
            </a:r>
            <a:endParaRPr lang="zh-CN" altLang="zh-CN" sz="1050" kern="100" dirty="0">
              <a:solidFill>
                <a:srgbClr val="00B050"/>
              </a:solidFill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2168" y="119040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二、</a:t>
            </a:r>
            <a:r>
              <a:rPr lang="en-US" altLang="zh-CN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诊断及鉴别诊断规范要求（满分</a:t>
            </a:r>
            <a:r>
              <a:rPr lang="en-US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45</a:t>
            </a:r>
            <a:r>
              <a:rPr lang="zh-CN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20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93120" y="252760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</a:rPr>
              <a:t>得分标准</a:t>
            </a:r>
            <a:endParaRPr lang="zh-CN" altLang="en-US" sz="2800" b="1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4649" y="1820272"/>
            <a:ext cx="5499100" cy="12772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5. 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因果关系评估：（满分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</a:t>
            </a:r>
            <a:r>
              <a:rPr lang="zh-CN" altLang="en-US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评估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RUCAM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因果关系评估量表实际执行情况（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条标准实际执行情况），得相应得分数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lvl="1"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执行良好（≥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条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)(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得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）、执行一般（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3-5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条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)(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得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）、执行查或未执行（＜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条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)(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得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2168" y="3406512"/>
            <a:ext cx="5499100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6.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标准诊断格式（满分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评分标准：评估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诊断完整性（根据以下标准进行评估打分，满分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分），</a:t>
            </a:r>
            <a:r>
              <a:rPr lang="zh-CN" altLang="en-US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累计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相应的分数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诊断名称（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）、临床类型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）、病程（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RUCAM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评分结果或专家意见评估结果（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）、严重程度分级（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2168" y="4899228"/>
            <a:ext cx="54991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7.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严重程度评估和预后（满分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</a:t>
            </a:r>
            <a:r>
              <a:rPr lang="zh-CN" altLang="en-US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评估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急性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诊断建立后，是否正确评估诊断病例的严重程度，得相应得分数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已正确评估（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分）、未正确评估（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78680" y="1820272"/>
            <a:ext cx="5367866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8.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关于后续随访（满分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评分标准：对于急性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患者，评估是否坚持随访到肝损伤恢复或达到相应的临床结局事件（如转化为慢性肝损伤、急性肝衰竭、接受肝移植、死亡等），得相应得分数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坚持随访（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）、未坚持随访（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zh-CN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78680" y="3406512"/>
            <a:ext cx="5454437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9. 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诊断准确性评估：（满分</a:t>
            </a:r>
            <a:r>
              <a:rPr lang="en-US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评分标准：既往诊疗病例抽查，</a:t>
            </a:r>
            <a:r>
              <a:rPr lang="zh-CN" altLang="en-US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评估病例</a:t>
            </a:r>
            <a:r>
              <a:rPr lang="zh-CN" altLang="zh-CN" sz="14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诊断准确率，根据结果判定，得相应得分数</a:t>
            </a:r>
            <a:endParaRPr lang="zh-CN" altLang="zh-CN" sz="14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诊断准确率高（＞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80%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）、诊断准确率一般（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50%-80%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）、准确率差（＜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50%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）（</a:t>
            </a:r>
            <a:r>
              <a:rPr lang="en-US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</a:t>
            </a:r>
            <a:r>
              <a:rPr lang="zh-CN" altLang="zh-CN" sz="1400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1400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180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287" y="1438547"/>
            <a:ext cx="8770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请提供可体现“</a:t>
            </a:r>
            <a:r>
              <a:rPr lang="en-US" altLang="zh-CN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DILI</a:t>
            </a:r>
            <a:r>
              <a:rPr lang="zh-CN" altLang="zh-CN" sz="2000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诊断及鉴别诊断规范要求</a:t>
            </a:r>
            <a:r>
              <a:rPr lang="zh-CN" altLang="en-US" sz="2000" b="1" kern="100" dirty="0">
                <a:solidFill>
                  <a:srgbClr val="03532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”部分评分内容的病例照片，可进行脱敏处理，请体现处评分点。</a:t>
            </a:r>
            <a:endParaRPr lang="zh-CN" altLang="zh-CN" sz="2000" b="1" kern="100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29265" y="252760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</a:rPr>
              <a:t>提交病例审核</a:t>
            </a:r>
            <a:endParaRPr lang="zh-CN" altLang="en-US" sz="2800" b="1" dirty="0">
              <a:solidFill>
                <a:srgbClr val="0353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164" y="2146433"/>
            <a:ext cx="11678793" cy="3966131"/>
          </a:xfrm>
          <a:prstGeom prst="rect">
            <a:avLst/>
          </a:prstGeom>
          <a:noFill/>
          <a:ln>
            <a:solidFill>
              <a:srgbClr val="074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748959" y="1290136"/>
            <a:ext cx="2065456" cy="841469"/>
          </a:xfrm>
          <a:prstGeom prst="rect">
            <a:avLst/>
          </a:prstGeom>
          <a:noFill/>
          <a:ln>
            <a:solidFill>
              <a:srgbClr val="074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550177" y="899795"/>
            <a:ext cx="27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en-US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评分：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zh-CN" altLang="en-US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本页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满分</a:t>
            </a:r>
            <a:r>
              <a:rPr lang="en-US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45</a:t>
            </a:r>
            <a:r>
              <a:rPr lang="zh-CN" altLang="zh-CN" b="1" kern="100" dirty="0">
                <a:solidFill>
                  <a:srgbClr val="03532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altLang="zh-CN" b="1" kern="100" dirty="0">
              <a:solidFill>
                <a:srgbClr val="03532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COMMONDATA" val="eyJoZGlkIjoiYzgwNGMxMjllZjA0Nzg2NDYxY2JjZGE1OGVmNzUzOTIifQ=="/>
  <p:tag name="KSO_WPP_MARK_KEY" val="c9e9404c-c392-45c3-a847-99a04857080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fon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3809</Words>
  <Application>WPS 演示</Application>
  <PresentationFormat>宽屏</PresentationFormat>
  <Paragraphs>298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等线</vt:lpstr>
      <vt:lpstr>锐字工房洪荒之力中黑简1.0</vt:lpstr>
      <vt:lpstr>黑体</vt:lpstr>
      <vt:lpstr>微软雅黑</vt:lpstr>
      <vt:lpstr>Calibri</vt:lpstr>
      <vt:lpstr>微软雅黑 Light</vt:lpstr>
      <vt:lpstr>思源黑体 CN Regular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</dc:creator>
  <cp:lastModifiedBy>姜脉文</cp:lastModifiedBy>
  <cp:revision>637</cp:revision>
  <dcterms:created xsi:type="dcterms:W3CDTF">2019-06-19T02:08:00Z</dcterms:created>
  <dcterms:modified xsi:type="dcterms:W3CDTF">2023-10-12T10:36:20Z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ADEBAC1128084C39A41EB52685E3CBDC</vt:lpwstr>
  </property>
</Properties>
</file>